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Maven Pro" panose="020B0604020202020204" charset="0"/>
      <p:regular r:id="rId13"/>
      <p:bold r:id="rId14"/>
    </p:embeddedFont>
    <p:embeddedFont>
      <p:font typeface="Nunito" pitchFamily="2"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74" y="7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2e91952ce3f_0_5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2e91952ce3f_0_5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2e91952ce3f_0_4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2e91952ce3f_0_4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2e91952ce3f_0_5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2e91952ce3f_0_5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2e91952ce3f_0_5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2e91952ce3f_0_5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2e91952ce3f_0_5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2e91952ce3f_0_5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2e91952ce3f_0_5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2e91952ce3f_0_5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2e91952ce3f_0_5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2e91952ce3f_0_5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2e91952ce3f_0_5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2e91952ce3f_0_5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g2e91952ce3f_0_5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1" name="Google Shape;331;g2e91952ce3f_0_5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0"/>
              </a:spcBef>
              <a:spcAft>
                <a:spcPts val="0"/>
              </a:spcAft>
              <a:buClr>
                <a:schemeClr val="lt1"/>
              </a:buClr>
              <a:buSzPts val="1100"/>
              <a:buChar char="○"/>
              <a:defRPr>
                <a:solidFill>
                  <a:schemeClr val="lt1"/>
                </a:solidFill>
              </a:defRPr>
            </a:lvl2pPr>
            <a:lvl3pPr marL="1371600" lvl="2" indent="-298450" algn="ctr">
              <a:spcBef>
                <a:spcPts val="0"/>
              </a:spcBef>
              <a:spcAft>
                <a:spcPts val="0"/>
              </a:spcAft>
              <a:buClr>
                <a:schemeClr val="lt1"/>
              </a:buClr>
              <a:buSzPts val="1100"/>
              <a:buChar char="■"/>
              <a:defRPr>
                <a:solidFill>
                  <a:schemeClr val="lt1"/>
                </a:solidFill>
              </a:defRPr>
            </a:lvl3pPr>
            <a:lvl4pPr marL="1828800" lvl="3" indent="-298450" algn="ctr">
              <a:spcBef>
                <a:spcPts val="0"/>
              </a:spcBef>
              <a:spcAft>
                <a:spcPts val="0"/>
              </a:spcAft>
              <a:buClr>
                <a:schemeClr val="lt1"/>
              </a:buClr>
              <a:buSzPts val="1100"/>
              <a:buChar char="●"/>
              <a:defRPr>
                <a:solidFill>
                  <a:schemeClr val="lt1"/>
                </a:solidFill>
              </a:defRPr>
            </a:lvl4pPr>
            <a:lvl5pPr marL="2286000" lvl="4" indent="-298450" algn="ctr">
              <a:spcBef>
                <a:spcPts val="0"/>
              </a:spcBef>
              <a:spcAft>
                <a:spcPts val="0"/>
              </a:spcAft>
              <a:buClr>
                <a:schemeClr val="lt1"/>
              </a:buClr>
              <a:buSzPts val="1100"/>
              <a:buChar char="○"/>
              <a:defRPr>
                <a:solidFill>
                  <a:schemeClr val="lt1"/>
                </a:solidFill>
              </a:defRPr>
            </a:lvl5pPr>
            <a:lvl6pPr marL="2743200" lvl="5" indent="-298450" algn="ctr">
              <a:spcBef>
                <a:spcPts val="0"/>
              </a:spcBef>
              <a:spcAft>
                <a:spcPts val="0"/>
              </a:spcAft>
              <a:buClr>
                <a:schemeClr val="lt1"/>
              </a:buClr>
              <a:buSzPts val="1100"/>
              <a:buChar char="■"/>
              <a:defRPr>
                <a:solidFill>
                  <a:schemeClr val="lt1"/>
                </a:solidFill>
              </a:defRPr>
            </a:lvl6pPr>
            <a:lvl7pPr marL="3200400" lvl="6" indent="-298450" algn="ctr">
              <a:spcBef>
                <a:spcPts val="0"/>
              </a:spcBef>
              <a:spcAft>
                <a:spcPts val="0"/>
              </a:spcAft>
              <a:buClr>
                <a:schemeClr val="lt1"/>
              </a:buClr>
              <a:buSzPts val="1100"/>
              <a:buChar char="●"/>
              <a:defRPr>
                <a:solidFill>
                  <a:schemeClr val="lt1"/>
                </a:solidFill>
              </a:defRPr>
            </a:lvl7pPr>
            <a:lvl8pPr marL="3657600" lvl="7" indent="-298450" algn="ctr">
              <a:spcBef>
                <a:spcPts val="0"/>
              </a:spcBef>
              <a:spcAft>
                <a:spcPts val="0"/>
              </a:spcAft>
              <a:buClr>
                <a:schemeClr val="lt1"/>
              </a:buClr>
              <a:buSzPts val="1100"/>
              <a:buChar char="○"/>
              <a:defRPr>
                <a:solidFill>
                  <a:schemeClr val="lt1"/>
                </a:solidFill>
              </a:defRPr>
            </a:lvl8pPr>
            <a:lvl9pPr marL="4114800" lvl="8" indent="-298450" algn="ctr">
              <a:spcBef>
                <a:spcPts val="0"/>
              </a:spcBef>
              <a:spcAft>
                <a:spcPts val="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rm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ublic.tableau.com/app/profile/rebecca.gordon/vizzes"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Cyclistic User Trends: Casual vs. Annual Member</a:t>
            </a:r>
            <a:endParaRPr/>
          </a:p>
        </p:txBody>
      </p:sp>
      <p:sp>
        <p:nvSpPr>
          <p:cNvPr id="278" name="Google Shape;278;p13"/>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Rebecca Gordon	</a:t>
            </a:r>
            <a:endParaRPr/>
          </a:p>
          <a:p>
            <a:pPr marL="0" lvl="0" indent="0" algn="l" rtl="0">
              <a:spcBef>
                <a:spcPts val="0"/>
              </a:spcBef>
              <a:spcAft>
                <a:spcPts val="0"/>
              </a:spcAft>
              <a:buNone/>
            </a:pPr>
            <a:r>
              <a:rPr lang="en"/>
              <a:t>6/29/2024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22"/>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Appendix</a:t>
            </a:r>
            <a:endParaRPr/>
          </a:p>
        </p:txBody>
      </p:sp>
      <p:sp>
        <p:nvSpPr>
          <p:cNvPr id="340" name="Google Shape;340;p22"/>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There are links in the Case Study Document to:</a:t>
            </a:r>
            <a:endParaRPr/>
          </a:p>
          <a:p>
            <a:pPr marL="457200" lvl="0" indent="-311150" algn="l" rtl="0">
              <a:spcBef>
                <a:spcPts val="1200"/>
              </a:spcBef>
              <a:spcAft>
                <a:spcPts val="0"/>
              </a:spcAft>
              <a:buSzPts val="1300"/>
              <a:buChar char="●"/>
            </a:pPr>
            <a:r>
              <a:rPr lang="en"/>
              <a:t>Raw Data </a:t>
            </a:r>
            <a:endParaRPr/>
          </a:p>
          <a:p>
            <a:pPr marL="457200" lvl="0" indent="-311150" algn="l" rtl="0">
              <a:spcBef>
                <a:spcPts val="0"/>
              </a:spcBef>
              <a:spcAft>
                <a:spcPts val="0"/>
              </a:spcAft>
              <a:buSzPts val="1300"/>
              <a:buChar char="●"/>
            </a:pPr>
            <a:r>
              <a:rPr lang="en"/>
              <a:t>Clean Data with Exploratory Analysis</a:t>
            </a:r>
            <a:endParaRPr/>
          </a:p>
          <a:p>
            <a:pPr marL="457200" lvl="0" indent="-311150" algn="l" rtl="0">
              <a:spcBef>
                <a:spcPts val="0"/>
              </a:spcBef>
              <a:spcAft>
                <a:spcPts val="0"/>
              </a:spcAft>
              <a:buSzPts val="1300"/>
              <a:buChar char="●"/>
            </a:pPr>
            <a:r>
              <a:rPr lang="en"/>
              <a:t>Changelog</a:t>
            </a:r>
            <a:endParaRPr/>
          </a:p>
          <a:p>
            <a:pPr marL="0" lvl="0" indent="0" algn="l" rtl="0">
              <a:spcBef>
                <a:spcPts val="1200"/>
              </a:spcBef>
              <a:spcAft>
                <a:spcPts val="0"/>
              </a:spcAft>
              <a:buNone/>
            </a:pPr>
            <a:r>
              <a:rPr lang="en" u="sng">
                <a:solidFill>
                  <a:schemeClr val="hlink"/>
                </a:solidFill>
                <a:hlinkClick r:id="rId3"/>
              </a:rPr>
              <a:t>Tableau Profile Link</a:t>
            </a:r>
            <a:r>
              <a:rPr lang="en"/>
              <a:t> for full Visualizations</a:t>
            </a:r>
            <a:endParaRPr/>
          </a:p>
          <a:p>
            <a:pPr marL="0" lvl="0" indent="0" algn="l" rtl="0">
              <a:spcBef>
                <a:spcPts val="1200"/>
              </a:spcBef>
              <a:spcAft>
                <a:spcPts val="1200"/>
              </a:spcAft>
              <a:buNone/>
            </a:pPr>
            <a:r>
              <a:rPr lang="en" b="1"/>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Table of Contents</a:t>
            </a:r>
            <a:endParaRPr/>
          </a:p>
        </p:txBody>
      </p:sp>
      <p:sp>
        <p:nvSpPr>
          <p:cNvPr id="284" name="Google Shape;284;p1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a:t>Title: Cyclistic User Trends: Casual vs. Annual Member</a:t>
            </a:r>
            <a:endParaRPr/>
          </a:p>
          <a:p>
            <a:pPr marL="0" lvl="0" indent="0" algn="l" rtl="0">
              <a:spcBef>
                <a:spcPts val="1200"/>
              </a:spcBef>
              <a:spcAft>
                <a:spcPts val="0"/>
              </a:spcAft>
              <a:buNone/>
            </a:pPr>
            <a:r>
              <a:rPr lang="en"/>
              <a:t>Table of Contents</a:t>
            </a:r>
            <a:endParaRPr/>
          </a:p>
          <a:p>
            <a:pPr marL="0" lvl="0" indent="0" algn="l" rtl="0">
              <a:spcBef>
                <a:spcPts val="1200"/>
              </a:spcBef>
              <a:spcAft>
                <a:spcPts val="0"/>
              </a:spcAft>
              <a:buNone/>
            </a:pPr>
            <a:r>
              <a:rPr lang="en"/>
              <a:t>Purpose Statement</a:t>
            </a:r>
            <a:endParaRPr/>
          </a:p>
          <a:p>
            <a:pPr marL="0" lvl="0" indent="0" algn="l" rtl="0">
              <a:spcBef>
                <a:spcPts val="1200"/>
              </a:spcBef>
              <a:spcAft>
                <a:spcPts val="0"/>
              </a:spcAft>
              <a:buNone/>
            </a:pPr>
            <a:r>
              <a:rPr lang="en"/>
              <a:t>Analysis and Visualization</a:t>
            </a:r>
            <a:endParaRPr/>
          </a:p>
          <a:p>
            <a:pPr marL="0" lvl="0" indent="0" algn="l" rtl="0">
              <a:spcBef>
                <a:spcPts val="1200"/>
              </a:spcBef>
              <a:spcAft>
                <a:spcPts val="0"/>
              </a:spcAft>
              <a:buNone/>
            </a:pPr>
            <a:r>
              <a:rPr lang="en"/>
              <a:t>Conclusion</a:t>
            </a:r>
            <a:endParaRPr/>
          </a:p>
          <a:p>
            <a:pPr marL="0" lvl="0" indent="0" algn="l" rtl="0">
              <a:spcBef>
                <a:spcPts val="1200"/>
              </a:spcBef>
              <a:spcAft>
                <a:spcPts val="0"/>
              </a:spcAft>
              <a:buNone/>
            </a:pPr>
            <a:r>
              <a:rPr lang="en"/>
              <a:t>Recommendations</a:t>
            </a:r>
            <a:endParaRPr/>
          </a:p>
          <a:p>
            <a:pPr marL="0" lvl="0" indent="0" algn="l" rtl="0">
              <a:spcBef>
                <a:spcPts val="1200"/>
              </a:spcBef>
              <a:spcAft>
                <a:spcPts val="1200"/>
              </a:spcAft>
              <a:buNone/>
            </a:pPr>
            <a:r>
              <a:rPr lang="en"/>
              <a:t>Appendix</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Purpose Statement</a:t>
            </a:r>
            <a:endParaRPr/>
          </a:p>
        </p:txBody>
      </p:sp>
      <p:sp>
        <p:nvSpPr>
          <p:cNvPr id="290" name="Google Shape;290;p15"/>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In order to </a:t>
            </a:r>
            <a:r>
              <a:rPr lang="en" b="1"/>
              <a:t>develop</a:t>
            </a:r>
            <a:r>
              <a:rPr lang="en"/>
              <a:t> </a:t>
            </a:r>
            <a:r>
              <a:rPr lang="en" b="1"/>
              <a:t>marketing that converts casual riders into annual members</a:t>
            </a:r>
            <a:r>
              <a:rPr lang="en"/>
              <a:t>, we need to understand any </a:t>
            </a:r>
            <a:r>
              <a:rPr lang="en" b="1"/>
              <a:t>divergent trends in usage between user types</a:t>
            </a:r>
            <a:r>
              <a:rPr lang="en"/>
              <a:t>. </a:t>
            </a:r>
            <a:endParaRPr/>
          </a:p>
          <a:p>
            <a:pPr marL="0" lvl="0" indent="0" algn="l" rtl="0">
              <a:spcBef>
                <a:spcPts val="1200"/>
              </a:spcBef>
              <a:spcAft>
                <a:spcPts val="0"/>
              </a:spcAft>
              <a:buNone/>
            </a:pPr>
            <a:r>
              <a:rPr lang="en"/>
              <a:t>This case study analyzes the last </a:t>
            </a:r>
            <a:r>
              <a:rPr lang="en" b="1"/>
              <a:t>6 months of historical data</a:t>
            </a:r>
            <a:r>
              <a:rPr lang="en"/>
              <a:t> from Cyclistic Bike-Share to uncover these trends. </a:t>
            </a:r>
            <a:endParaRPr/>
          </a:p>
          <a:p>
            <a:pPr marL="0" lvl="0" indent="0" algn="l" rtl="0">
              <a:spcBef>
                <a:spcPts val="1200"/>
              </a:spcBef>
              <a:spcAft>
                <a:spcPts val="1200"/>
              </a:spcAft>
              <a:buNone/>
            </a:pPr>
            <a:r>
              <a:rPr lang="en"/>
              <a:t>Analysis examines </a:t>
            </a:r>
            <a:r>
              <a:rPr lang="en" b="1"/>
              <a:t>average trip durations</a:t>
            </a:r>
            <a:r>
              <a:rPr lang="en"/>
              <a:t>, </a:t>
            </a:r>
            <a:r>
              <a:rPr lang="en" b="1"/>
              <a:t>total trip counts</a:t>
            </a:r>
            <a:r>
              <a:rPr lang="en"/>
              <a:t>,</a:t>
            </a:r>
            <a:r>
              <a:rPr lang="en" b="1"/>
              <a:t> days of the week</a:t>
            </a:r>
            <a:r>
              <a:rPr lang="en"/>
              <a:t>, and demographic data on </a:t>
            </a:r>
            <a:r>
              <a:rPr lang="en" b="1"/>
              <a:t>gender and age group</a:t>
            </a:r>
            <a:r>
              <a:rPr lang="en"/>
              <a:t> for answers.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1303800" y="598575"/>
            <a:ext cx="33198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AVG Trip Duration </a:t>
            </a:r>
            <a:endParaRPr/>
          </a:p>
          <a:p>
            <a:pPr marL="0" lvl="0" indent="0" algn="l" rtl="0">
              <a:spcBef>
                <a:spcPts val="0"/>
              </a:spcBef>
              <a:spcAft>
                <a:spcPts val="0"/>
              </a:spcAft>
              <a:buNone/>
            </a:pPr>
            <a:r>
              <a:rPr lang="en" sz="1566"/>
              <a:t>Higher in Casual Users</a:t>
            </a:r>
            <a:endParaRPr sz="1566"/>
          </a:p>
        </p:txBody>
      </p:sp>
      <p:sp>
        <p:nvSpPr>
          <p:cNvPr id="296" name="Google Shape;296;p16"/>
          <p:cNvSpPr txBox="1">
            <a:spLocks noGrp="1"/>
          </p:cNvSpPr>
          <p:nvPr>
            <p:ph type="body" idx="1"/>
          </p:nvPr>
        </p:nvSpPr>
        <p:spPr>
          <a:xfrm>
            <a:off x="1303800" y="1990050"/>
            <a:ext cx="3526500" cy="25416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b="1">
                <a:solidFill>
                  <a:srgbClr val="3C78D8"/>
                </a:solidFill>
              </a:rPr>
              <a:t>Casual Users</a:t>
            </a:r>
            <a:r>
              <a:rPr lang="en">
                <a:solidFill>
                  <a:srgbClr val="3C78D8"/>
                </a:solidFill>
              </a:rPr>
              <a:t> have a higher average trip duration across all days of the week. </a:t>
            </a:r>
            <a:endParaRPr>
              <a:solidFill>
                <a:srgbClr val="3C78D8"/>
              </a:solidFill>
            </a:endParaRPr>
          </a:p>
          <a:p>
            <a:pPr marL="0" lvl="0" indent="0" algn="l" rtl="0">
              <a:spcBef>
                <a:spcPts val="1200"/>
              </a:spcBef>
              <a:spcAft>
                <a:spcPts val="0"/>
              </a:spcAft>
              <a:buNone/>
            </a:pPr>
            <a:r>
              <a:rPr lang="en" b="1">
                <a:solidFill>
                  <a:srgbClr val="E69138"/>
                </a:solidFill>
              </a:rPr>
              <a:t>Annual members</a:t>
            </a:r>
            <a:r>
              <a:rPr lang="en">
                <a:solidFill>
                  <a:srgbClr val="E69138"/>
                </a:solidFill>
              </a:rPr>
              <a:t> have consistently lower average trip duration across days of the week.</a:t>
            </a:r>
            <a:endParaRPr>
              <a:solidFill>
                <a:srgbClr val="E69138"/>
              </a:solidFill>
            </a:endParaRPr>
          </a:p>
          <a:p>
            <a:pPr marL="0" lvl="0" indent="0" algn="l" rtl="0">
              <a:spcBef>
                <a:spcPts val="1200"/>
              </a:spcBef>
              <a:spcAft>
                <a:spcPts val="1200"/>
              </a:spcAft>
              <a:buNone/>
            </a:pPr>
            <a:r>
              <a:rPr lang="en">
                <a:solidFill>
                  <a:srgbClr val="000000"/>
                </a:solidFill>
              </a:rPr>
              <a:t>This may be due to annual members utilizing service for daily commutes and chores, while casual users utilize the service for longer occasional rides that don’t reflect daily activities. </a:t>
            </a:r>
            <a:endParaRPr>
              <a:solidFill>
                <a:srgbClr val="000000"/>
              </a:solidFill>
            </a:endParaRPr>
          </a:p>
        </p:txBody>
      </p:sp>
      <p:pic>
        <p:nvPicPr>
          <p:cNvPr id="297" name="Google Shape;297;p16"/>
          <p:cNvPicPr preferRelativeResize="0"/>
          <p:nvPr/>
        </p:nvPicPr>
        <p:blipFill>
          <a:blip r:embed="rId3">
            <a:alphaModFix/>
          </a:blip>
          <a:stretch>
            <a:fillRect/>
          </a:stretch>
        </p:blipFill>
        <p:spPr>
          <a:xfrm>
            <a:off x="4982700" y="152400"/>
            <a:ext cx="4008899" cy="2478506"/>
          </a:xfrm>
          <a:prstGeom prst="rect">
            <a:avLst/>
          </a:prstGeom>
          <a:noFill/>
          <a:ln>
            <a:noFill/>
          </a:ln>
        </p:spPr>
      </p:pic>
      <p:pic>
        <p:nvPicPr>
          <p:cNvPr id="298" name="Google Shape;298;p16"/>
          <p:cNvPicPr preferRelativeResize="0"/>
          <p:nvPr/>
        </p:nvPicPr>
        <p:blipFill>
          <a:blip r:embed="rId4">
            <a:alphaModFix/>
          </a:blip>
          <a:stretch>
            <a:fillRect/>
          </a:stretch>
        </p:blipFill>
        <p:spPr>
          <a:xfrm>
            <a:off x="5036200" y="2750675"/>
            <a:ext cx="3901902" cy="22123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17"/>
          <p:cNvSpPr txBox="1">
            <a:spLocks noGrp="1"/>
          </p:cNvSpPr>
          <p:nvPr>
            <p:ph type="title"/>
          </p:nvPr>
        </p:nvSpPr>
        <p:spPr>
          <a:xfrm>
            <a:off x="1303800" y="642075"/>
            <a:ext cx="29286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Total Trips </a:t>
            </a:r>
            <a:endParaRPr/>
          </a:p>
          <a:p>
            <a:pPr marL="0" lvl="0" indent="0" algn="l" rtl="0">
              <a:spcBef>
                <a:spcPts val="0"/>
              </a:spcBef>
              <a:spcAft>
                <a:spcPts val="0"/>
              </a:spcAft>
              <a:buNone/>
            </a:pPr>
            <a:r>
              <a:rPr lang="en" sz="1566"/>
              <a:t>Higher in Annual Members</a:t>
            </a:r>
            <a:endParaRPr sz="1566"/>
          </a:p>
        </p:txBody>
      </p:sp>
      <p:sp>
        <p:nvSpPr>
          <p:cNvPr id="304" name="Google Shape;304;p17"/>
          <p:cNvSpPr txBox="1">
            <a:spLocks noGrp="1"/>
          </p:cNvSpPr>
          <p:nvPr>
            <p:ph type="body" idx="1"/>
          </p:nvPr>
        </p:nvSpPr>
        <p:spPr>
          <a:xfrm>
            <a:off x="1303800" y="1990050"/>
            <a:ext cx="3385200" cy="2994600"/>
          </a:xfrm>
          <a:prstGeom prst="rect">
            <a:avLst/>
          </a:prstGeom>
        </p:spPr>
        <p:txBody>
          <a:bodyPr spcFirstLastPara="1" wrap="square" lIns="91425" tIns="91425" rIns="91425" bIns="91425" anchor="t" anchorCtr="0">
            <a:normAutofit fontScale="47500" lnSpcReduction="20000"/>
          </a:bodyPr>
          <a:lstStyle/>
          <a:p>
            <a:pPr marL="0" lvl="0" indent="0" algn="l" rtl="0">
              <a:spcBef>
                <a:spcPts val="0"/>
              </a:spcBef>
              <a:spcAft>
                <a:spcPts val="0"/>
              </a:spcAft>
              <a:buNone/>
            </a:pPr>
            <a:r>
              <a:rPr lang="en" sz="2247" b="1">
                <a:solidFill>
                  <a:srgbClr val="E69138"/>
                </a:solidFill>
              </a:rPr>
              <a:t>Annual Members </a:t>
            </a:r>
            <a:r>
              <a:rPr lang="en" sz="2247">
                <a:solidFill>
                  <a:srgbClr val="E69138"/>
                </a:solidFill>
              </a:rPr>
              <a:t>have higher total trips across all days of the week. </a:t>
            </a:r>
            <a:endParaRPr sz="2247">
              <a:solidFill>
                <a:srgbClr val="E69138"/>
              </a:solidFill>
            </a:endParaRPr>
          </a:p>
          <a:p>
            <a:pPr marL="0" lvl="0" indent="0" algn="l" rtl="0">
              <a:spcBef>
                <a:spcPts val="1200"/>
              </a:spcBef>
              <a:spcAft>
                <a:spcPts val="0"/>
              </a:spcAft>
              <a:buNone/>
            </a:pPr>
            <a:r>
              <a:rPr lang="en" sz="2247" b="1">
                <a:solidFill>
                  <a:srgbClr val="E69138"/>
                </a:solidFill>
              </a:rPr>
              <a:t>Annual Members </a:t>
            </a:r>
            <a:r>
              <a:rPr lang="en" sz="2247">
                <a:solidFill>
                  <a:srgbClr val="E69138"/>
                </a:solidFill>
              </a:rPr>
              <a:t>have lower trip counts on the weekends. </a:t>
            </a:r>
            <a:endParaRPr sz="2247">
              <a:solidFill>
                <a:srgbClr val="E69138"/>
              </a:solidFill>
            </a:endParaRPr>
          </a:p>
          <a:p>
            <a:pPr marL="0" lvl="0" indent="0" algn="l" rtl="0">
              <a:spcBef>
                <a:spcPts val="1200"/>
              </a:spcBef>
              <a:spcAft>
                <a:spcPts val="0"/>
              </a:spcAft>
              <a:buNone/>
            </a:pPr>
            <a:r>
              <a:rPr lang="en" sz="2247" b="1">
                <a:solidFill>
                  <a:srgbClr val="3D85C6"/>
                </a:solidFill>
              </a:rPr>
              <a:t>Casual users </a:t>
            </a:r>
            <a:r>
              <a:rPr lang="en" sz="2247">
                <a:solidFill>
                  <a:srgbClr val="3D85C6"/>
                </a:solidFill>
              </a:rPr>
              <a:t>have consistently lower total trips across all days of the week. </a:t>
            </a:r>
            <a:endParaRPr sz="2247">
              <a:solidFill>
                <a:srgbClr val="3D85C6"/>
              </a:solidFill>
            </a:endParaRPr>
          </a:p>
          <a:p>
            <a:pPr marL="0" lvl="0" indent="0" algn="l" rtl="0">
              <a:spcBef>
                <a:spcPts val="1200"/>
              </a:spcBef>
              <a:spcAft>
                <a:spcPts val="0"/>
              </a:spcAft>
              <a:buNone/>
            </a:pPr>
            <a:r>
              <a:rPr lang="en" sz="2247" b="1">
                <a:solidFill>
                  <a:srgbClr val="3D85C6"/>
                </a:solidFill>
              </a:rPr>
              <a:t>Casual users </a:t>
            </a:r>
            <a:r>
              <a:rPr lang="en" sz="2247">
                <a:solidFill>
                  <a:srgbClr val="3D85C6"/>
                </a:solidFill>
              </a:rPr>
              <a:t>have higher trip counts on weekends, particularly on Sundays. </a:t>
            </a:r>
            <a:endParaRPr sz="2247">
              <a:solidFill>
                <a:srgbClr val="3D85C6"/>
              </a:solidFill>
            </a:endParaRPr>
          </a:p>
          <a:p>
            <a:pPr marL="0" lvl="0" indent="0" algn="l" rtl="0">
              <a:spcBef>
                <a:spcPts val="1200"/>
              </a:spcBef>
              <a:spcAft>
                <a:spcPts val="1200"/>
              </a:spcAft>
              <a:buNone/>
            </a:pPr>
            <a:r>
              <a:rPr lang="en" sz="2586">
                <a:solidFill>
                  <a:srgbClr val="000000"/>
                </a:solidFill>
              </a:rPr>
              <a:t>This strengthens the earlier assumptions of annual members taking shorter but more frequent rides tied into daily activities, while casual users take longer rides, but less frequently.</a:t>
            </a:r>
            <a:endParaRPr sz="2586">
              <a:solidFill>
                <a:srgbClr val="000000"/>
              </a:solidFill>
            </a:endParaRPr>
          </a:p>
        </p:txBody>
      </p:sp>
      <p:pic>
        <p:nvPicPr>
          <p:cNvPr id="305" name="Google Shape;305;p17"/>
          <p:cNvPicPr preferRelativeResize="0"/>
          <p:nvPr/>
        </p:nvPicPr>
        <p:blipFill>
          <a:blip r:embed="rId3">
            <a:alphaModFix/>
          </a:blip>
          <a:stretch>
            <a:fillRect/>
          </a:stretch>
        </p:blipFill>
        <p:spPr>
          <a:xfrm>
            <a:off x="4841400" y="152400"/>
            <a:ext cx="4150198" cy="2546499"/>
          </a:xfrm>
          <a:prstGeom prst="rect">
            <a:avLst/>
          </a:prstGeom>
          <a:noFill/>
          <a:ln>
            <a:noFill/>
          </a:ln>
        </p:spPr>
      </p:pic>
      <p:pic>
        <p:nvPicPr>
          <p:cNvPr id="306" name="Google Shape;306;p17"/>
          <p:cNvPicPr preferRelativeResize="0"/>
          <p:nvPr/>
        </p:nvPicPr>
        <p:blipFill>
          <a:blip r:embed="rId4">
            <a:alphaModFix/>
          </a:blip>
          <a:stretch>
            <a:fillRect/>
          </a:stretch>
        </p:blipFill>
        <p:spPr>
          <a:xfrm>
            <a:off x="4920300" y="2759750"/>
            <a:ext cx="3905401" cy="22249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18"/>
          <p:cNvSpPr txBox="1">
            <a:spLocks noGrp="1"/>
          </p:cNvSpPr>
          <p:nvPr>
            <p:ph type="title"/>
          </p:nvPr>
        </p:nvSpPr>
        <p:spPr>
          <a:xfrm>
            <a:off x="1303800" y="598575"/>
            <a:ext cx="24282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Age Groups</a:t>
            </a:r>
            <a:endParaRPr/>
          </a:p>
        </p:txBody>
      </p:sp>
      <p:sp>
        <p:nvSpPr>
          <p:cNvPr id="312" name="Google Shape;312;p18"/>
          <p:cNvSpPr txBox="1">
            <a:spLocks noGrp="1"/>
          </p:cNvSpPr>
          <p:nvPr>
            <p:ph type="body" idx="1"/>
          </p:nvPr>
        </p:nvSpPr>
        <p:spPr>
          <a:xfrm>
            <a:off x="1303800" y="1990050"/>
            <a:ext cx="35157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When looking at total trip values by age group it was apparent that  </a:t>
            </a:r>
            <a:r>
              <a:rPr lang="en" b="1"/>
              <a:t>21-30 and 31-40 were the biggest age groups for both types of users. </a:t>
            </a:r>
            <a:endParaRPr b="1"/>
          </a:p>
          <a:p>
            <a:pPr marL="0" lvl="0" indent="0" algn="l" rtl="0">
              <a:spcBef>
                <a:spcPts val="1200"/>
              </a:spcBef>
              <a:spcAft>
                <a:spcPts val="0"/>
              </a:spcAft>
              <a:buNone/>
            </a:pPr>
            <a:r>
              <a:rPr lang="en"/>
              <a:t>Levels of total trips reflected the higher numbers of trips taken by members vs casual users. </a:t>
            </a:r>
            <a:endParaRPr/>
          </a:p>
          <a:p>
            <a:pPr marL="0" lvl="0" indent="0" algn="l" rtl="0">
              <a:spcBef>
                <a:spcPts val="1200"/>
              </a:spcBef>
              <a:spcAft>
                <a:spcPts val="1200"/>
              </a:spcAft>
              <a:buNone/>
            </a:pPr>
            <a:r>
              <a:rPr lang="en"/>
              <a:t>There was not an obvious trend in average trip duration per age group across user type. </a:t>
            </a:r>
            <a:endParaRPr/>
          </a:p>
        </p:txBody>
      </p:sp>
      <p:pic>
        <p:nvPicPr>
          <p:cNvPr id="313" name="Google Shape;313;p18"/>
          <p:cNvPicPr preferRelativeResize="0"/>
          <p:nvPr/>
        </p:nvPicPr>
        <p:blipFill>
          <a:blip r:embed="rId3">
            <a:alphaModFix/>
          </a:blip>
          <a:stretch>
            <a:fillRect/>
          </a:stretch>
        </p:blipFill>
        <p:spPr>
          <a:xfrm>
            <a:off x="4914800" y="2541913"/>
            <a:ext cx="4019699" cy="2023539"/>
          </a:xfrm>
          <a:prstGeom prst="rect">
            <a:avLst/>
          </a:prstGeom>
          <a:noFill/>
          <a:ln>
            <a:noFill/>
          </a:ln>
        </p:spPr>
      </p:pic>
      <p:pic>
        <p:nvPicPr>
          <p:cNvPr id="314" name="Google Shape;314;p18"/>
          <p:cNvPicPr preferRelativeResize="0"/>
          <p:nvPr/>
        </p:nvPicPr>
        <p:blipFill>
          <a:blip r:embed="rId4">
            <a:alphaModFix/>
          </a:blip>
          <a:stretch>
            <a:fillRect/>
          </a:stretch>
        </p:blipFill>
        <p:spPr>
          <a:xfrm>
            <a:off x="4914800" y="348125"/>
            <a:ext cx="4019699" cy="202228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19"/>
          <p:cNvSpPr txBox="1">
            <a:spLocks noGrp="1"/>
          </p:cNvSpPr>
          <p:nvPr>
            <p:ph type="title"/>
          </p:nvPr>
        </p:nvSpPr>
        <p:spPr>
          <a:xfrm>
            <a:off x="1303800" y="598575"/>
            <a:ext cx="2047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Gender</a:t>
            </a:r>
            <a:endParaRPr/>
          </a:p>
        </p:txBody>
      </p:sp>
      <p:sp>
        <p:nvSpPr>
          <p:cNvPr id="320" name="Google Shape;320;p19"/>
          <p:cNvSpPr txBox="1">
            <a:spLocks noGrp="1"/>
          </p:cNvSpPr>
          <p:nvPr>
            <p:ph type="body" idx="1"/>
          </p:nvPr>
        </p:nvSpPr>
        <p:spPr>
          <a:xfrm>
            <a:off x="459550" y="2158150"/>
            <a:ext cx="3526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No obvious trends in average trip duration across gender. </a:t>
            </a:r>
            <a:endParaRPr/>
          </a:p>
          <a:p>
            <a:pPr marL="0" lvl="0" indent="0" algn="l" rtl="0">
              <a:spcBef>
                <a:spcPts val="1200"/>
              </a:spcBef>
              <a:spcAft>
                <a:spcPts val="1200"/>
              </a:spcAft>
              <a:buNone/>
            </a:pPr>
            <a:r>
              <a:rPr lang="en"/>
              <a:t>In total trips there does seem to be a trend of higher total trip values in males vs females across both user groups.</a:t>
            </a:r>
            <a:endParaRPr/>
          </a:p>
        </p:txBody>
      </p:sp>
      <p:pic>
        <p:nvPicPr>
          <p:cNvPr id="321" name="Google Shape;321;p19"/>
          <p:cNvPicPr preferRelativeResize="0"/>
          <p:nvPr/>
        </p:nvPicPr>
        <p:blipFill>
          <a:blip r:embed="rId3">
            <a:alphaModFix/>
          </a:blip>
          <a:stretch>
            <a:fillRect/>
          </a:stretch>
        </p:blipFill>
        <p:spPr>
          <a:xfrm>
            <a:off x="4178400" y="369875"/>
            <a:ext cx="2428650" cy="4256000"/>
          </a:xfrm>
          <a:prstGeom prst="rect">
            <a:avLst/>
          </a:prstGeom>
          <a:noFill/>
          <a:ln>
            <a:noFill/>
          </a:ln>
        </p:spPr>
      </p:pic>
      <p:pic>
        <p:nvPicPr>
          <p:cNvPr id="322" name="Google Shape;322;p19"/>
          <p:cNvPicPr preferRelativeResize="0"/>
          <p:nvPr/>
        </p:nvPicPr>
        <p:blipFill>
          <a:blip r:embed="rId4">
            <a:alphaModFix/>
          </a:blip>
          <a:stretch>
            <a:fillRect/>
          </a:stretch>
        </p:blipFill>
        <p:spPr>
          <a:xfrm>
            <a:off x="6607050" y="369875"/>
            <a:ext cx="2536950" cy="4256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0"/>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Conclusion</a:t>
            </a:r>
            <a:endParaRPr/>
          </a:p>
        </p:txBody>
      </p:sp>
      <p:sp>
        <p:nvSpPr>
          <p:cNvPr id="328" name="Google Shape;328;p20"/>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t>Analysis indicates:</a:t>
            </a:r>
            <a:endParaRPr/>
          </a:p>
          <a:p>
            <a:pPr marL="457200" lvl="0" indent="-311150" algn="l" rtl="0">
              <a:spcBef>
                <a:spcPts val="1200"/>
              </a:spcBef>
              <a:spcAft>
                <a:spcPts val="0"/>
              </a:spcAft>
              <a:buSzPts val="1300"/>
              <a:buChar char="●"/>
            </a:pPr>
            <a:r>
              <a:rPr lang="en"/>
              <a:t>Casual users have higher average trip durations, but lower total trips than annual members. </a:t>
            </a:r>
            <a:endParaRPr/>
          </a:p>
          <a:p>
            <a:pPr marL="457200" lvl="0" indent="-311150" algn="l" rtl="0">
              <a:spcBef>
                <a:spcPts val="0"/>
              </a:spcBef>
              <a:spcAft>
                <a:spcPts val="0"/>
              </a:spcAft>
              <a:buSzPts val="1300"/>
              <a:buChar char="●"/>
            </a:pPr>
            <a:r>
              <a:rPr lang="en"/>
              <a:t>The largest age groups for both user types are 21-30 and 31-40. </a:t>
            </a:r>
            <a:endParaRPr/>
          </a:p>
          <a:p>
            <a:pPr marL="0" lvl="0" indent="0" algn="l" rtl="0">
              <a:spcBef>
                <a:spcPts val="1200"/>
              </a:spcBef>
              <a:spcAft>
                <a:spcPts val="0"/>
              </a:spcAft>
              <a:buNone/>
            </a:pPr>
            <a:r>
              <a:rPr lang="en"/>
              <a:t>Leveraging these facts will lead to the best marketing plans for rider conversion. </a:t>
            </a:r>
            <a:endParaRPr/>
          </a:p>
          <a:p>
            <a:pPr marL="0" lvl="0" indent="0" algn="l" rtl="0">
              <a:spcBef>
                <a:spcPts val="1200"/>
              </a:spcBef>
              <a:spcAft>
                <a:spcPts val="1200"/>
              </a:spcAft>
              <a:buNone/>
            </a:pPr>
            <a:r>
              <a:rPr lang="en"/>
              <a:t>Consequently, we can conclude that members make more consistent use of the service but go shorter differences whereas casual users take less rides but take much longer duration rides. No other analysis across gender, age group, or day of the week, produced as obvious a trend as this inverse pattern of average trip duration and total trips.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21"/>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Recommendations</a:t>
            </a:r>
            <a:endParaRPr/>
          </a:p>
        </p:txBody>
      </p:sp>
      <p:sp>
        <p:nvSpPr>
          <p:cNvPr id="334" name="Google Shape;334;p21"/>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SzPts val="1300"/>
              <a:buAutoNum type="arabicParenR"/>
            </a:pPr>
            <a:r>
              <a:rPr lang="en"/>
              <a:t>My first recommendation is create an adaptation to the pricing model that takes casual rider’s less frequent, but longer rides into account. This could be to promote a more convenient bundle for multi-stop rides, or add a mid-tier membership that covers a set number of rides per month. </a:t>
            </a:r>
            <a:endParaRPr/>
          </a:p>
          <a:p>
            <a:pPr marL="457200" lvl="0" indent="-311150" algn="l" rtl="0">
              <a:spcBef>
                <a:spcPts val="0"/>
              </a:spcBef>
              <a:spcAft>
                <a:spcPts val="0"/>
              </a:spcAft>
              <a:buSzPts val="1300"/>
              <a:buAutoNum type="arabicParenR"/>
            </a:pPr>
            <a:r>
              <a:rPr lang="en"/>
              <a:t>My next two recommendations would be to increase marketing to the two largest rider groups. We could target young professionals (21-30) by partnering with local businesses frequented by this demographic like gyms and cafes to create bundle offerings. </a:t>
            </a:r>
            <a:endParaRPr/>
          </a:p>
          <a:p>
            <a:pPr marL="457200" lvl="0" indent="-311150" algn="l" rtl="0">
              <a:spcBef>
                <a:spcPts val="0"/>
              </a:spcBef>
              <a:spcAft>
                <a:spcPts val="0"/>
              </a:spcAft>
              <a:buSzPts val="1300"/>
              <a:buAutoNum type="arabicParenR"/>
            </a:pPr>
            <a:r>
              <a:rPr lang="en"/>
              <a:t>We could also promote family ridership (31-40) by promoting deals for family outings and weekend adventures like discounts on multiple bike rentals together. </a:t>
            </a:r>
            <a:endParaRPr/>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621</Words>
  <Application>Microsoft Office PowerPoint</Application>
  <PresentationFormat>On-screen Show (16:9)</PresentationFormat>
  <Paragraphs>51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Maven Pro</vt:lpstr>
      <vt:lpstr>Arial</vt:lpstr>
      <vt:lpstr>Nunito</vt:lpstr>
      <vt:lpstr>Momentum</vt:lpstr>
      <vt:lpstr>Cyclistic User Trends: Casual vs. Annual Member</vt:lpstr>
      <vt:lpstr>Table of Contents</vt:lpstr>
      <vt:lpstr>Purpose Statement</vt:lpstr>
      <vt:lpstr>AVG Trip Duration  Higher in Casual Users</vt:lpstr>
      <vt:lpstr>Total Trips  Higher in Annual Members</vt:lpstr>
      <vt:lpstr>Age Groups</vt:lpstr>
      <vt:lpstr>Gender</vt:lpstr>
      <vt:lpstr>Conclusion</vt:lpstr>
      <vt:lpstr>Recommendations</vt:lpstr>
      <vt:lpstr>Appendix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Rebecca</dc:creator>
  <cp:lastModifiedBy>Rebecca Gordon</cp:lastModifiedBy>
  <cp:revision>1</cp:revision>
  <dcterms:modified xsi:type="dcterms:W3CDTF">2024-06-30T02:01:33Z</dcterms:modified>
</cp:coreProperties>
</file>